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7" r:id="rId10"/>
    <p:sldId id="268" r:id="rId11"/>
    <p:sldId id="272" r:id="rId12"/>
    <p:sldId id="273" r:id="rId13"/>
    <p:sldId id="281" r:id="rId14"/>
    <p:sldId id="282" r:id="rId15"/>
    <p:sldId id="283" r:id="rId16"/>
    <p:sldId id="284" r:id="rId17"/>
    <p:sldId id="278" r:id="rId18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20"/>
    </p:embeddedFont>
    <p:embeddedFont>
      <p:font typeface="Titillium Web Light" panose="020B0604020202020204" charset="0"/>
      <p:regular r:id="rId21"/>
      <p:bold r:id="rId22"/>
      <p:italic r:id="rId23"/>
      <p:boldItalic r:id="rId24"/>
    </p:embeddedFont>
    <p:embeddedFont>
      <p:font typeface="Algerian" panose="04020705040A02060702" pitchFamily="82" charset="0"/>
      <p:regular r:id="rId25"/>
    </p:embeddedFont>
    <p:embeddedFont>
      <p:font typeface="Titillium Web" panose="020B0604020202020204" charset="0"/>
      <p:regular r:id="rId26"/>
      <p:bold r:id="rId27"/>
      <p:italic r:id="rId28"/>
      <p:boldItalic r:id="rId29"/>
    </p:embeddedFont>
    <p:embeddedFont>
      <p:font typeface="Berlin Sans FB" panose="020E0602020502020306" pitchFamily="3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ED31F-4C28-4180-97D3-87A74C8CC402}">
  <a:tblStyle styleId="{EBDED31F-4C28-4180-97D3-87A74C8CC4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93F4AB4-FE6C-4C75-8DE0-3188A60912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29" autoAdjust="0"/>
  </p:normalViewPr>
  <p:slideViewPr>
    <p:cSldViewPr snapToGrid="0">
      <p:cViewPr varScale="1">
        <p:scale>
          <a:sx n="83" d="100"/>
          <a:sy n="8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385774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9229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0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6229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045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61b76370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61b76370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229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714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594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6786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 smtClean="0"/>
              <a:t>Valeur </a:t>
            </a:r>
            <a:r>
              <a:rPr lang="fr-FR" sz="1100" b="1" dirty="0" err="1" smtClean="0"/>
              <a:t>accuracy</a:t>
            </a:r>
            <a:r>
              <a:rPr lang="fr-FR" sz="1100" b="1" dirty="0" smtClean="0"/>
              <a:t> &gt; 80% </a:t>
            </a:r>
            <a:r>
              <a:rPr lang="fr-FR" sz="1100" b="1" dirty="0" smtClean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 dirty="0" smtClean="0"/>
              <a:t>C’est</a:t>
            </a:r>
            <a:r>
              <a:rPr lang="fr-FR" sz="1100" b="1" baseline="0" dirty="0" smtClean="0"/>
              <a:t> un bon </a:t>
            </a:r>
            <a:r>
              <a:rPr lang="fr-FR" sz="1100" b="1" baseline="0" dirty="0" err="1" smtClean="0"/>
              <a:t>modéle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08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657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823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49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Efficient_v2: distinguer l’authenticité de vidéos et de photos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740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36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b="0" i="0" dirty="0" smtClean="0">
                <a:solidFill>
                  <a:srgbClr val="3A4F66"/>
                </a:solidFill>
                <a:effectLst/>
                <a:latin typeface="-apple-system"/>
              </a:rPr>
              <a:t>L’</a:t>
            </a:r>
            <a:r>
              <a:rPr lang="fr-FR" b="0" i="0" dirty="0" err="1" smtClean="0">
                <a:solidFill>
                  <a:srgbClr val="3A4F66"/>
                </a:solidFill>
                <a:effectLst/>
                <a:latin typeface="-apple-system"/>
              </a:rPr>
              <a:t>overfitting</a:t>
            </a:r>
            <a:r>
              <a:rPr lang="fr-FR" b="0" i="0" dirty="0" smtClean="0">
                <a:solidFill>
                  <a:srgbClr val="3A4F66"/>
                </a:solidFill>
                <a:effectLst/>
                <a:latin typeface="-apple-system"/>
              </a:rPr>
              <a:t> est un </a:t>
            </a:r>
            <a:r>
              <a:rPr lang="fr-FR" b="1" i="0" dirty="0" smtClean="0">
                <a:solidFill>
                  <a:srgbClr val="3A4F66"/>
                </a:solidFill>
                <a:effectLst/>
                <a:latin typeface="-apple-system"/>
              </a:rPr>
              <a:t>problème fréquent</a:t>
            </a:r>
            <a:r>
              <a:rPr lang="fr-FR" b="0" i="0" dirty="0" smtClean="0">
                <a:solidFill>
                  <a:srgbClr val="3A4F66"/>
                </a:solidFill>
                <a:effectLst/>
                <a:latin typeface="-apple-system"/>
              </a:rPr>
              <a:t> lors de l’entraînement d’un modèle de </a:t>
            </a:r>
            <a:r>
              <a:rPr lang="fr-FR" b="1" i="0" dirty="0" err="1" smtClean="0">
                <a:solidFill>
                  <a:srgbClr val="3A4F66"/>
                </a:solidFill>
                <a:effectLst/>
                <a:latin typeface="-apple-system"/>
              </a:rPr>
              <a:t>Deep</a:t>
            </a:r>
            <a:r>
              <a:rPr lang="fr-FR" b="1" i="0" dirty="0" smtClean="0">
                <a:solidFill>
                  <a:srgbClr val="3A4F66"/>
                </a:solidFill>
                <a:effectLst/>
                <a:latin typeface="-apple-system"/>
              </a:rPr>
              <a:t> Learning</a:t>
            </a:r>
            <a:r>
              <a:rPr lang="fr-FR" b="0" i="0" dirty="0" smtClean="0">
                <a:solidFill>
                  <a:srgbClr val="3A4F66"/>
                </a:solidFill>
                <a:effectLst/>
                <a:latin typeface="-apple-system"/>
              </a:rPr>
              <a:t>, mais une technique existe pour le contrer : </a:t>
            </a:r>
            <a:r>
              <a:rPr lang="fr-FR" b="1" i="0" dirty="0" smtClean="0">
                <a:solidFill>
                  <a:srgbClr val="3A4F66"/>
                </a:solidFill>
                <a:effectLst/>
                <a:latin typeface="-apple-system"/>
              </a:rPr>
              <a:t>le Dropout.</a:t>
            </a:r>
            <a:endParaRPr lang="x-none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940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fr-FR" b="1" u="sng" dirty="0" err="1" smtClean="0"/>
              <a:t>weight_decay</a:t>
            </a:r>
            <a:r>
              <a:rPr lang="fr-FR" b="1" u="sng" dirty="0" smtClean="0"/>
              <a:t>:</a:t>
            </a:r>
          </a:p>
          <a:p>
            <a:endParaRPr lang="fr-FR" b="1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Pour éviter le sur-ajustement(</a:t>
            </a:r>
            <a:r>
              <a:rPr lang="fr-FR" dirty="0" err="1" smtClean="0"/>
              <a:t>overfitting</a:t>
            </a:r>
            <a:r>
              <a:rPr lang="fr-FR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Pour garder les poids petits et éviter d'exploser le gradient.</a:t>
            </a:r>
            <a:endParaRPr lang="x-none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82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sz="1100" b="1" u="sng" dirty="0" err="1" smtClean="0"/>
              <a:t>early</a:t>
            </a:r>
            <a:r>
              <a:rPr lang="fr-FR" sz="1100" b="1" u="sng" dirty="0" smtClean="0"/>
              <a:t> </a:t>
            </a:r>
            <a:r>
              <a:rPr lang="fr-FR" sz="1100" b="1" u="sng" dirty="0" err="1" smtClean="0"/>
              <a:t>stopping</a:t>
            </a:r>
            <a:r>
              <a:rPr lang="fr-FR" sz="1100" b="1" u="sng" dirty="0" smtClean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 smtClean="0"/>
              <a:t>Il est facile à mettre en œuvre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 smtClean="0"/>
              <a:t>Cela nous donne la meilleure précision de notre modèle en empêchant le </a:t>
            </a:r>
            <a:r>
              <a:rPr lang="fr-FR" sz="1100" dirty="0" err="1" smtClean="0"/>
              <a:t>surajustement</a:t>
            </a:r>
            <a:endParaRPr lang="fr-FR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100" dirty="0" smtClean="0"/>
              <a:t>Cela nous aide à former notre modèle en moins d'époques</a:t>
            </a:r>
            <a:endParaRPr lang="x-none" sz="11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9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558095" y="1428750"/>
            <a:ext cx="2924700" cy="315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1930209" y="2168996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fr-FR" sz="2800" dirty="0">
                <a:latin typeface="Algerian" panose="04020705040A02060702" pitchFamily="82" charset="0"/>
              </a:rPr>
              <a:t>DEEP LEARNING: </a:t>
            </a:r>
            <a:r>
              <a:rPr lang="fr-FR" sz="2800" dirty="0" smtClean="0">
                <a:latin typeface="Algerian" panose="04020705040A02060702" pitchFamily="82" charset="0"/>
              </a:rPr>
              <a:t>Détection </a:t>
            </a:r>
            <a:r>
              <a:rPr lang="fr-FR" sz="2800" dirty="0">
                <a:latin typeface="Algerian" panose="04020705040A02060702" pitchFamily="82" charset="0"/>
              </a:rPr>
              <a:t>cancer &amp; not cancer</a:t>
            </a:r>
            <a:endParaRPr sz="2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758" y="-210705"/>
            <a:ext cx="2337087" cy="1651505"/>
          </a:xfrm>
          <a:prstGeom prst="rect">
            <a:avLst/>
          </a:prstGeom>
        </p:spPr>
      </p:pic>
      <p:pic>
        <p:nvPicPr>
          <p:cNvPr id="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5" y="159033"/>
            <a:ext cx="1565917" cy="1112625"/>
          </a:xfrm>
          <a:prstGeom prst="rect">
            <a:avLst/>
          </a:prstGeom>
        </p:spPr>
      </p:pic>
      <p:sp>
        <p:nvSpPr>
          <p:cNvPr id="5" name="ZoneTexte 39"/>
          <p:cNvSpPr txBox="1"/>
          <p:nvPr/>
        </p:nvSpPr>
        <p:spPr>
          <a:xfrm>
            <a:off x="2406875" y="220900"/>
            <a:ext cx="4037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République Tunisienne                                             </a:t>
            </a:r>
          </a:p>
          <a:p>
            <a:pPr algn="ctr"/>
            <a:r>
              <a:rPr lang="fr-FR" alt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Ministère de l’Enseignement Supérieur et</a:t>
            </a:r>
          </a:p>
          <a:p>
            <a:pPr algn="ctr"/>
            <a:r>
              <a:rPr lang="fr-FR" alt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la Recherche Scientifique</a:t>
            </a:r>
          </a:p>
          <a:p>
            <a:pPr algn="ctr"/>
            <a:r>
              <a:rPr lang="fr-FR" alt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Université de Sousse</a:t>
            </a:r>
          </a:p>
          <a:p>
            <a:pPr algn="ctr"/>
            <a:r>
              <a:rPr lang="fr-FR" alt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******</a:t>
            </a:r>
          </a:p>
          <a:p>
            <a:pPr algn="ctr"/>
            <a:endParaRPr lang="fr-FR" alt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6444647" y="3891897"/>
            <a:ext cx="2217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Berlin Sans FB Demi" panose="020E0802020502020306" pitchFamily="34" charset="0"/>
              </a:rPr>
              <a:t>Réalisé par : </a:t>
            </a:r>
            <a:endParaRPr lang="fr-FR" dirty="0" smtClean="0">
              <a:latin typeface="Berlin Sans FB Demi" panose="020E0802020502020306" pitchFamily="34" charset="0"/>
            </a:endParaRPr>
          </a:p>
          <a:p>
            <a:r>
              <a:rPr lang="fr-FR" dirty="0" smtClean="0">
                <a:latin typeface="Berlin Sans FB" panose="020E0602020502020306" pitchFamily="34" charset="0"/>
              </a:rPr>
              <a:t>Nada Ben Kassem</a:t>
            </a:r>
          </a:p>
          <a:p>
            <a:r>
              <a:rPr lang="fr-FR" dirty="0" smtClean="0">
                <a:latin typeface="Berlin Sans FB" panose="020E0602020502020306" pitchFamily="34" charset="0"/>
              </a:rPr>
              <a:t>Aziza Hadj </a:t>
            </a:r>
            <a:r>
              <a:rPr lang="fr-FR" dirty="0" err="1" smtClean="0">
                <a:latin typeface="Berlin Sans FB" panose="020E0602020502020306" pitchFamily="34" charset="0"/>
              </a:rPr>
              <a:t>Hssine</a:t>
            </a:r>
            <a:endParaRPr lang="fr-FR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457200" y="739375"/>
            <a:ext cx="7059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fr-FR" dirty="0"/>
              <a:t>7. Traitement et validation des </a:t>
            </a:r>
            <a:r>
              <a:rPr lang="fr-FR" dirty="0" smtClean="0"/>
              <a:t>données: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FF985581-CB12-3D62-1A08-B7332FB1B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4" y="1694397"/>
            <a:ext cx="3990446" cy="325225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BB477CF-710C-7BDC-5DC9-61A06C02B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819" y="1876862"/>
            <a:ext cx="4385781" cy="287298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385200" y="1177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8.Lire et prédire d’une image:</a:t>
            </a:r>
            <a:endParaRPr dirty="0"/>
          </a:p>
        </p:txBody>
      </p:sp>
      <p:sp>
        <p:nvSpPr>
          <p:cNvPr id="227" name="Google Shape;227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8" name="Image 27">
            <a:extLst>
              <a:ext uri="{FF2B5EF4-FFF2-40B4-BE49-F238E27FC236}">
                <a16:creationId xmlns:lc="http://schemas.openxmlformats.org/drawingml/2006/lockedCanvas" xmlns:a16="http://schemas.microsoft.com/office/drawing/2014/main" xmlns="" id="{43C3C0F0-CC92-0784-81C8-E4016191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13" y="1180197"/>
            <a:ext cx="4384887" cy="3830651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lc="http://schemas.openxmlformats.org/drawingml/2006/lockedCanvas" xmlns:a16="http://schemas.microsoft.com/office/drawing/2014/main" xmlns="" id="{0EB35CA7-3754-01E5-4FE0-5C1169B5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595" y="1078795"/>
            <a:ext cx="3696605" cy="39320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342000" y="1963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9.Classification et évaluation:</a:t>
            </a:r>
            <a:endParaRPr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" name="Image 15">
            <a:extLst>
              <a:ext uri="{FF2B5EF4-FFF2-40B4-BE49-F238E27FC236}">
                <a16:creationId xmlns:lc="http://schemas.openxmlformats.org/drawingml/2006/lockedCanvas" xmlns:a16="http://schemas.microsoft.com/office/drawing/2014/main" xmlns="" id="{92C09193-085A-1944-BCA3-393AE81D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5" y="1202400"/>
            <a:ext cx="7953006" cy="36191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600" y="-329450"/>
            <a:ext cx="6809400" cy="1159800"/>
          </a:xfrm>
        </p:spPr>
        <p:txBody>
          <a:bodyPr/>
          <a:lstStyle/>
          <a:p>
            <a:r>
              <a:rPr lang="fr-FR" dirty="0" smtClean="0"/>
              <a:t>10. Confusion de matrix: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lc="http://schemas.openxmlformats.org/drawingml/2006/lockedCanvas" xmlns:a16="http://schemas.microsoft.com/office/drawing/2014/main" xmlns="" id="{FDEC1F71-0A68-A591-AD0D-FDC04D67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00" y="914400"/>
            <a:ext cx="8211200" cy="385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423000" y="372175"/>
            <a:ext cx="7794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fr-FR" dirty="0" smtClean="0"/>
              <a:t>11. </a:t>
            </a:r>
            <a:r>
              <a:rPr lang="fr-FR" dirty="0"/>
              <a:t>Exporter en tant que modèle enregistré et convertir en </a:t>
            </a:r>
            <a:r>
              <a:rPr lang="fr-FR" dirty="0" err="1"/>
              <a:t>TFlite</a:t>
            </a:r>
            <a:r>
              <a:rPr lang="fr-FR" dirty="0" smtClean="0"/>
              <a:t>: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E71EEF4E-466B-7896-FF90-B8A81F34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7" y="1418400"/>
            <a:ext cx="8911687" cy="33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6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lc="http://schemas.openxmlformats.org/drawingml/2006/lockedCanvas" xmlns:a16="http://schemas.microsoft.com/office/drawing/2014/main" xmlns="" id="{1534E1AB-8996-E69B-55E3-46120160B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4" y="175053"/>
            <a:ext cx="8230313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36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329400" y="0"/>
            <a:ext cx="7794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fr-FR" dirty="0" smtClean="0"/>
              <a:t>12. Résultat d</a:t>
            </a:r>
            <a:r>
              <a:rPr lang="fr-FR" dirty="0"/>
              <a:t>u</a:t>
            </a:r>
            <a:r>
              <a:rPr lang="fr-FR" dirty="0" smtClean="0"/>
              <a:t> modèle:</a:t>
            </a:r>
            <a:endParaRPr dirty="0"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lc="http://schemas.openxmlformats.org/drawingml/2006/lockedCanvas" xmlns:a16="http://schemas.microsoft.com/office/drawing/2014/main" xmlns="" id="{A3647DC8-32AD-E184-F6C1-9BDE1B983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62" y="1093488"/>
            <a:ext cx="7132938" cy="373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6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ctrTitle" idx="4294967295"/>
          </p:nvPr>
        </p:nvSpPr>
        <p:spPr>
          <a:xfrm>
            <a:off x="2258568" y="1555918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Conclusion</a:t>
            </a:r>
            <a:endParaRPr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Deep</a:t>
            </a:r>
            <a:r>
              <a:rPr lang="fr-FR" dirty="0" smtClean="0"/>
              <a:t> Learning:</a:t>
            </a:r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>
                <a:solidFill>
                  <a:schemeClr val="bg1"/>
                </a:solidFill>
                <a:latin typeface="inherit"/>
              </a:rPr>
              <a:t>D</a:t>
            </a:r>
            <a:r>
              <a:rPr lang="fr-FR" smtClean="0">
                <a:solidFill>
                  <a:schemeClr val="bg1"/>
                </a:solidFill>
                <a:latin typeface="inherit"/>
              </a:rPr>
              <a:t>eep</a:t>
            </a:r>
            <a:r>
              <a:rPr lang="fr-FR" dirty="0" smtClean="0">
                <a:solidFill>
                  <a:schemeClr val="bg1"/>
                </a:solidFill>
                <a:latin typeface="inherit"/>
              </a:rPr>
              <a:t> </a:t>
            </a:r>
            <a:r>
              <a:rPr lang="fr-FR" dirty="0">
                <a:solidFill>
                  <a:schemeClr val="bg1"/>
                </a:solidFill>
                <a:latin typeface="inherit"/>
              </a:rPr>
              <a:t>Learning est la technique de machine </a:t>
            </a:r>
            <a:r>
              <a:rPr lang="fr-FR" dirty="0" smtClean="0">
                <a:solidFill>
                  <a:schemeClr val="bg1"/>
                </a:solidFill>
                <a:latin typeface="inherit"/>
              </a:rPr>
              <a:t>Learning </a:t>
            </a:r>
            <a:r>
              <a:rPr lang="fr-FR" dirty="0">
                <a:solidFill>
                  <a:schemeClr val="bg1"/>
                </a:solidFill>
                <a:latin typeface="inherit"/>
              </a:rPr>
              <a:t>derrière les capacités les plus intéressantes dans divers domaines comme la robotique, le traitement du langage naturel, la reconnaissance d'images et l'intelligence </a:t>
            </a:r>
            <a:r>
              <a:rPr lang="fr-FR" dirty="0" smtClean="0">
                <a:solidFill>
                  <a:schemeClr val="bg1"/>
                </a:solidFill>
                <a:latin typeface="inherit"/>
              </a:rPr>
              <a:t>artificielle</a:t>
            </a:r>
            <a:r>
              <a:rPr lang="fr-FR" dirty="0">
                <a:solidFill>
                  <a:schemeClr val="bg1"/>
                </a:solidFill>
                <a:latin typeface="inherit"/>
              </a:rPr>
              <a:t>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428750"/>
            <a:ext cx="3307080" cy="3153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dirty="0" smtClean="0"/>
              <a:t>Projet:</a:t>
            </a:r>
            <a:endParaRPr sz="6000"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solidFill>
                  <a:schemeClr val="bg1"/>
                </a:solidFill>
              </a:rPr>
              <a:t>Utiliser un modèle </a:t>
            </a:r>
            <a:r>
              <a:rPr lang="fr-FR" dirty="0" err="1">
                <a:solidFill>
                  <a:schemeClr val="bg1"/>
                </a:solidFill>
              </a:rPr>
              <a:t>Deep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learning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smtClean="0">
                <a:solidFill>
                  <a:schemeClr val="bg1"/>
                </a:solidFill>
              </a:rPr>
              <a:t>pour </a:t>
            </a:r>
            <a:r>
              <a:rPr lang="fr-FR" dirty="0">
                <a:solidFill>
                  <a:schemeClr val="bg1"/>
                </a:solidFill>
              </a:rPr>
              <a:t>détecter une tache au corps humain et révéler</a:t>
            </a:r>
            <a:r>
              <a:rPr lang="ar-TN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qui est un cancer ou </a:t>
            </a:r>
            <a:r>
              <a:rPr lang="fr-FR" dirty="0" smtClean="0">
                <a:solidFill>
                  <a:schemeClr val="bg1"/>
                </a:solidFill>
              </a:rPr>
              <a:t>non. </a:t>
            </a:r>
            <a:r>
              <a:rPr lang="ar-TN" dirty="0" smtClean="0">
                <a:solidFill>
                  <a:schemeClr val="bg1"/>
                </a:solidFill>
              </a:rPr>
              <a:t> 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905" y="1639970"/>
            <a:ext cx="2939182" cy="26226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197661" y="112060"/>
            <a:ext cx="710378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/>
              <a:t>1</a:t>
            </a:r>
            <a:r>
              <a:rPr lang="en" dirty="0" smtClean="0"/>
              <a:t>.</a:t>
            </a:r>
            <a:r>
              <a:rPr lang="fr-FR" dirty="0"/>
              <a:t> Importation des classes</a:t>
            </a:r>
            <a:endParaRPr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7" y="1272204"/>
            <a:ext cx="8779001" cy="36916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fr-FR" dirty="0" smtClean="0"/>
              <a:t>2.Prétraitement </a:t>
            </a:r>
            <a:r>
              <a:rPr lang="fr-FR" dirty="0"/>
              <a:t>de modèle 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1285382"/>
            <a:ext cx="8538984" cy="37472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42000" y="1177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fr-FR" sz="2800" dirty="0"/>
              <a:t>3. Traitement des </a:t>
            </a:r>
            <a:r>
              <a:rPr lang="fr-FR" sz="2800" dirty="0" smtClean="0"/>
              <a:t>images:</a:t>
            </a:r>
            <a:endParaRPr sz="2800"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" y="1109602"/>
            <a:ext cx="8382727" cy="40338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70800" y="60175"/>
            <a:ext cx="7081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4.Classification des paramètres:</a:t>
            </a:r>
            <a:endParaRPr dirty="0"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" name="Image 9">
            <a:extLst>
              <a:ext uri="{FF2B5EF4-FFF2-40B4-BE49-F238E27FC236}">
                <a16:creationId xmlns:lc="http://schemas.openxmlformats.org/drawingml/2006/lockedCanvas" xmlns:a16="http://schemas.microsoft.com/office/drawing/2014/main" xmlns="" id="{491B9AF1-F025-7876-F7AF-5A831E657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00" y="917575"/>
            <a:ext cx="7686000" cy="4028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86400" y="86400"/>
            <a:ext cx="5986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5.Compilation du modèle:</a:t>
            </a:r>
            <a:endParaRPr dirty="0"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lc="http://schemas.openxmlformats.org/drawingml/2006/lockedCanvas" xmlns:a16="http://schemas.microsoft.com/office/drawing/2014/main" xmlns="" id="{45C25870-C162-28B5-4419-4F93816B4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0" y="1636423"/>
            <a:ext cx="8060280" cy="1870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title"/>
          </p:nvPr>
        </p:nvSpPr>
        <p:spPr>
          <a:xfrm>
            <a:off x="161496" y="328975"/>
            <a:ext cx="778010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dirty="0" smtClean="0"/>
              <a:t>6.</a:t>
            </a:r>
            <a:r>
              <a:rPr lang="fr-FR" dirty="0"/>
              <a:t> Traitement d’un nouveau modèle et </a:t>
            </a:r>
            <a:r>
              <a:rPr lang="fr-FR" dirty="0" smtClean="0"/>
              <a:t>l’augmentation </a:t>
            </a:r>
            <a:r>
              <a:rPr lang="fr-FR" dirty="0"/>
              <a:t>de </a:t>
            </a:r>
            <a:r>
              <a:rPr lang="fr-FR" dirty="0" smtClean="0"/>
              <a:t>données: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1" name="Image 40">
            <a:extLst>
              <a:ext uri="{FF2B5EF4-FFF2-40B4-BE49-F238E27FC236}">
                <a16:creationId xmlns:lc="http://schemas.openxmlformats.org/drawingml/2006/lockedCanvas" xmlns:a16="http://schemas.microsoft.com/office/drawing/2014/main" xmlns="" id="{4A71CF52-CF6B-656C-377F-3EDFF79D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00" y="1670400"/>
            <a:ext cx="6705786" cy="31584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9199AA"/>
      </a:dk2>
      <a:lt2>
        <a:srgbClr val="E4E7EC"/>
      </a:lt2>
      <a:accent1>
        <a:srgbClr val="002988"/>
      </a:accent1>
      <a:accent2>
        <a:srgbClr val="004CF8"/>
      </a:accent2>
      <a:accent3>
        <a:srgbClr val="7DFFB1"/>
      </a:accent3>
      <a:accent4>
        <a:srgbClr val="E0FF7D"/>
      </a:accent4>
      <a:accent5>
        <a:srgbClr val="FFF16B"/>
      </a:accent5>
      <a:accent6>
        <a:srgbClr val="FFFF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255</Words>
  <Application>Microsoft Office PowerPoint</Application>
  <PresentationFormat>Affichage à l'écran (16:9)</PresentationFormat>
  <Paragraphs>52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8" baseType="lpstr">
      <vt:lpstr>Times New Roman</vt:lpstr>
      <vt:lpstr>Arial</vt:lpstr>
      <vt:lpstr>inherit</vt:lpstr>
      <vt:lpstr>Berlin Sans FB Demi</vt:lpstr>
      <vt:lpstr>Titillium Web Light</vt:lpstr>
      <vt:lpstr>Algerian</vt:lpstr>
      <vt:lpstr>Titillium Web</vt:lpstr>
      <vt:lpstr>Wingdings</vt:lpstr>
      <vt:lpstr>-apple-system</vt:lpstr>
      <vt:lpstr>Berlin Sans FB</vt:lpstr>
      <vt:lpstr>Ninacor template</vt:lpstr>
      <vt:lpstr>DEEP LEARNING: Détection cancer &amp; not cancer</vt:lpstr>
      <vt:lpstr>Deep Learning:</vt:lpstr>
      <vt:lpstr>Projet:</vt:lpstr>
      <vt:lpstr>1. Importation des classes</vt:lpstr>
      <vt:lpstr>2.Prétraitement de modèle </vt:lpstr>
      <vt:lpstr>3. Traitement des images:</vt:lpstr>
      <vt:lpstr>4.Classification des paramètres:</vt:lpstr>
      <vt:lpstr>5.Compilation du modèle:</vt:lpstr>
      <vt:lpstr>6. Traitement d’un nouveau modèle et l’augmentation de données:</vt:lpstr>
      <vt:lpstr>7. Traitement et validation des données:</vt:lpstr>
      <vt:lpstr>8.Lire et prédire d’une image:</vt:lpstr>
      <vt:lpstr>9.Classification et évaluation:</vt:lpstr>
      <vt:lpstr>10. Confusion de matrix:</vt:lpstr>
      <vt:lpstr>11. Exporter en tant que modèle enregistré et convertir en TFlite:</vt:lpstr>
      <vt:lpstr>Présentation PowerPoint</vt:lpstr>
      <vt:lpstr>12. Résultat du modèle: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LEARNING: Detection cancer &amp; not cancer</dc:title>
  <cp:lastModifiedBy>Compte Microsoft</cp:lastModifiedBy>
  <cp:revision>15</cp:revision>
  <dcterms:modified xsi:type="dcterms:W3CDTF">2022-12-13T10:26:47Z</dcterms:modified>
</cp:coreProperties>
</file>